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AED"/>
          </a:solidFill>
        </a:fill>
      </a:tcStyle>
    </a:wholeTbl>
    <a:band1H>
      <a:tcStyle>
        <a:tcBdr/>
        <a:fill>
          <a:solidFill>
            <a:srgbClr val="CCD2D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CD2D8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56082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56082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156082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156082"/>
          </a:solidFill>
        </a:fill>
      </a:tcStyle>
    </a:firstRow>
  </a:tblStyle>
  <a:tblStyle styleId="{69CF1AB2-1976-4502-BF36-3FF5EA218861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156082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156082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156082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156082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AED"/>
          </a:solidFill>
        </a:fill>
      </a:tcStyle>
    </a:wholeTbl>
    <a:band1H>
      <a:tcStyle>
        <a:tcBdr/>
        <a:fill>
          <a:solidFill>
            <a:srgbClr val="CCD2D8"/>
          </a:solidFill>
        </a:fill>
      </a:tcStyle>
    </a:band1H>
    <a:band1V>
      <a:tcStyle>
        <a:tcBdr/>
        <a:fill>
          <a:solidFill>
            <a:srgbClr val="CCD2D8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25402" cap="flat" cmpd="sng" algn="ctr">
              <a:solidFill>
                <a:srgbClr val="156082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7EAED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/>
        <a:fill>
          <a:solidFill>
            <a:srgbClr val="E7EAED"/>
          </a:solidFill>
        </a:fill>
      </a:tcStyle>
    </a:firstRow>
  </a:tblStyle>
  <a:tblStyle styleId="{D7AC3CCA-C797-4891-BE02-D94E43425B78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1V>
      <a:tcStyle>
        <a:tcBdr/>
        <a:fill>
          <a:solidFill>
            <a:srgbClr val="CBCBCB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7E7E7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/>
        <a:fill>
          <a:solidFill>
            <a:srgbClr val="E7E7E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ES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endParaRPr lang="en-ES"/>
          </a:p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ES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fld id="{2DEC54E1-B5C6-4F70-9AED-148B2C1932E7}" type="datetime1">
              <a:rPr lang="en-ES"/>
              <a:pPr lvl="0"/>
              <a:t>05/08/2025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ES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endParaRPr lang="en-E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ES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fld id="{41DA6CB1-E51E-41E5-B4ED-ED7E17266FC2}" type="slidenum"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92611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GB" sz="1200" b="0" i="0" u="none" strike="noStrike" kern="1200" cap="none" spc="0" baseline="0">
        <a:solidFill>
          <a:srgbClr val="000000"/>
        </a:solidFill>
        <a:uFillTx/>
        <a:latin typeface="Aptos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GB" sz="1200" b="0" i="0" u="none" strike="noStrike" kern="1200" cap="none" spc="0" baseline="0">
        <a:solidFill>
          <a:srgbClr val="000000"/>
        </a:solidFill>
        <a:uFillTx/>
        <a:latin typeface="Aptos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GB" sz="1200" b="0" i="0" u="none" strike="noStrike" kern="1200" cap="none" spc="0" baseline="0">
        <a:solidFill>
          <a:srgbClr val="000000"/>
        </a:solidFill>
        <a:uFillTx/>
        <a:latin typeface="Aptos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GB" sz="1200" b="0" i="0" u="none" strike="noStrike" kern="1200" cap="none" spc="0" baseline="0">
        <a:solidFill>
          <a:srgbClr val="000000"/>
        </a:solidFill>
        <a:uFillTx/>
        <a:latin typeface="Aptos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GB" sz="1200" b="0" i="0" u="none" strike="noStrike" kern="1200" cap="none" spc="0" baseline="0">
        <a:solidFill>
          <a:srgbClr val="000000"/>
        </a:solidFill>
        <a:uFillTx/>
        <a:latin typeface="Apto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 noGrp="1"/>
          </p:cNvSpPr>
          <p:nvPr>
            <p:ph type="subTitle" idx="1"/>
          </p:nvPr>
        </p:nvSpPr>
        <p:spPr>
          <a:xfrm>
            <a:off x="527224" y="3429000"/>
            <a:ext cx="7702375" cy="1151604"/>
          </a:xfrm>
        </p:spPr>
        <p:txBody>
          <a:bodyPr anchor="ctr"/>
          <a:lstStyle>
            <a:lvl1pPr>
              <a:defRPr lang="en-GB" sz="3000">
                <a:solidFill>
                  <a:srgbClr val="606061"/>
                </a:solidFill>
                <a:latin typeface="Roboto Medium" pitchFamily="2"/>
                <a:ea typeface="Roboto Medium" pitchFamily="2"/>
              </a:defRPr>
            </a:lvl1pPr>
          </a:lstStyle>
          <a:p>
            <a:pPr lvl="0"/>
            <a:r>
              <a:rPr lang="en-GB"/>
              <a:t>Subtítulo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78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ítulo 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1440609" y="1500996"/>
            <a:ext cx="9359661" cy="779443"/>
          </a:xfrm>
        </p:spPr>
        <p:txBody>
          <a:bodyPr anchor="ctr" anchorCtr="1"/>
          <a:lstStyle>
            <a:lvl1pPr algn="ctr">
              <a:defRPr lang="en-GB" sz="2500">
                <a:solidFill>
                  <a:srgbClr val="606061"/>
                </a:solidFill>
                <a:latin typeface="Roboto Medium" pitchFamily="2"/>
                <a:ea typeface="Roboto Medium" pitchFamily="2"/>
              </a:defRPr>
            </a:lvl1pPr>
          </a:lstStyle>
          <a:p>
            <a:pPr lvl="0"/>
            <a:r>
              <a:rPr lang="en-GB"/>
              <a:t>Subtítulo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40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despedida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 noGrp="1"/>
          </p:cNvSpPr>
          <p:nvPr>
            <p:ph type="subTitle" idx="1"/>
          </p:nvPr>
        </p:nvSpPr>
        <p:spPr>
          <a:xfrm>
            <a:off x="527224" y="3429000"/>
            <a:ext cx="7702375" cy="1151604"/>
          </a:xfrm>
        </p:spPr>
        <p:txBody>
          <a:bodyPr anchor="ctr"/>
          <a:lstStyle>
            <a:lvl1pPr>
              <a:defRPr lang="en-GB" sz="3000">
                <a:solidFill>
                  <a:srgbClr val="606061"/>
                </a:solidFill>
                <a:latin typeface="Roboto Medium" pitchFamily="2"/>
                <a:ea typeface="Roboto Medium" pitchFamily="2"/>
              </a:defRPr>
            </a:lvl1pPr>
          </a:lstStyle>
          <a:p>
            <a:pPr lvl="0"/>
            <a:r>
              <a:rPr lang="en-GB"/>
              <a:t>Subtítulo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10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980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texto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 noGrp="1"/>
          </p:cNvSpPr>
          <p:nvPr>
            <p:ph idx="1"/>
          </p:nvPr>
        </p:nvSpPr>
        <p:spPr>
          <a:xfrm>
            <a:off x="1570006" y="1729651"/>
            <a:ext cx="9369235" cy="4447312"/>
          </a:xfrm>
        </p:spPr>
        <p:txBody>
          <a:bodyPr/>
          <a:lstStyle>
            <a:lvl1pPr algn="just">
              <a:defRPr/>
            </a:lvl1pPr>
          </a:lstStyle>
          <a:p>
            <a:pPr lvl="0"/>
            <a:r>
              <a:rPr lang="en-US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37508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y foto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68938" y="2547600"/>
            <a:ext cx="6113605" cy="3435949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Texto</a:t>
            </a:r>
          </a:p>
        </p:txBody>
      </p:sp>
      <p:sp>
        <p:nvSpPr>
          <p:cNvPr id="3" name="Picture Placeholder 4"/>
          <p:cNvSpPr txBox="1">
            <a:spLocks noGrp="1"/>
          </p:cNvSpPr>
          <p:nvPr>
            <p:ph type="pic" idx="4294967295"/>
          </p:nvPr>
        </p:nvSpPr>
        <p:spPr>
          <a:xfrm>
            <a:off x="8057592" y="0"/>
            <a:ext cx="4057293" cy="6858000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Imagen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70928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os objeto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0"/>
          <p:cNvSpPr txBox="1">
            <a:spLocks noGrp="1"/>
          </p:cNvSpPr>
          <p:nvPr>
            <p:ph idx="4294967295"/>
          </p:nvPr>
        </p:nvSpPr>
        <p:spPr>
          <a:xfrm>
            <a:off x="1562096" y="1828800"/>
            <a:ext cx="4165604" cy="4149309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Texto o imagen</a:t>
            </a:r>
            <a:endParaRPr lang="en-ES"/>
          </a:p>
        </p:txBody>
      </p:sp>
      <p:sp>
        <p:nvSpPr>
          <p:cNvPr id="3" name="Content Placeholder 13"/>
          <p:cNvSpPr txBox="1">
            <a:spLocks noGrp="1"/>
          </p:cNvSpPr>
          <p:nvPr>
            <p:ph idx="4294967295"/>
          </p:nvPr>
        </p:nvSpPr>
        <p:spPr>
          <a:xfrm>
            <a:off x="5995985" y="1828800"/>
            <a:ext cx="4165604" cy="4149309"/>
          </a:xfrm>
        </p:spPr>
        <p:txBody>
          <a:bodyPr/>
          <a:lstStyle>
            <a:lvl1pPr>
              <a:defRPr lang="en-ES"/>
            </a:lvl1pPr>
          </a:lstStyle>
          <a:p>
            <a:pPr lvl="0"/>
            <a:r>
              <a:rPr lang="en-ES"/>
              <a:t>Texto o imagen</a:t>
            </a:r>
          </a:p>
        </p:txBody>
      </p:sp>
    </p:spTree>
    <p:extLst>
      <p:ext uri="{BB962C8B-B14F-4D97-AF65-F5344CB8AC3E}">
        <p14:creationId xmlns:p14="http://schemas.microsoft.com/office/powerpoint/2010/main" val="2945596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texto y objeto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0"/>
          <p:cNvSpPr txBox="1">
            <a:spLocks noGrp="1"/>
          </p:cNvSpPr>
          <p:nvPr>
            <p:ph idx="4294967295"/>
          </p:nvPr>
        </p:nvSpPr>
        <p:spPr>
          <a:xfrm>
            <a:off x="1562096" y="2334234"/>
            <a:ext cx="4164881" cy="3643874"/>
          </a:xfrm>
        </p:spPr>
        <p:txBody>
          <a:bodyPr/>
          <a:lstStyle>
            <a:lvl1pPr>
              <a:defRPr lang="en-ES"/>
            </a:lvl1pPr>
          </a:lstStyle>
          <a:p>
            <a:pPr lvl="0"/>
            <a:r>
              <a:rPr lang="en-ES"/>
              <a:t>Texto</a:t>
            </a:r>
          </a:p>
        </p:txBody>
      </p:sp>
      <p:sp>
        <p:nvSpPr>
          <p:cNvPr id="3" name="Content Placeholder 13"/>
          <p:cNvSpPr txBox="1">
            <a:spLocks noGrp="1"/>
          </p:cNvSpPr>
          <p:nvPr>
            <p:ph idx="4294967295"/>
          </p:nvPr>
        </p:nvSpPr>
        <p:spPr>
          <a:xfrm>
            <a:off x="5995985" y="1383231"/>
            <a:ext cx="4165604" cy="4594869"/>
          </a:xfrm>
        </p:spPr>
        <p:txBody>
          <a:bodyPr/>
          <a:lstStyle>
            <a:lvl1pPr>
              <a:defRPr lang="en-ES"/>
            </a:lvl1pPr>
          </a:lstStyle>
          <a:p>
            <a:pPr lvl="0"/>
            <a:r>
              <a:rPr lang="en-ES"/>
              <a:t>Texto o imagen</a:t>
            </a:r>
          </a:p>
        </p:txBody>
      </p:sp>
    </p:spTree>
    <p:extLst>
      <p:ext uri="{BB962C8B-B14F-4D97-AF65-F5344CB8AC3E}">
        <p14:creationId xmlns:p14="http://schemas.microsoft.com/office/powerpoint/2010/main" val="202795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ítulo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1440609" y="1500996"/>
            <a:ext cx="9359661" cy="779443"/>
          </a:xfrm>
        </p:spPr>
        <p:txBody>
          <a:bodyPr anchor="ctr" anchorCtr="1"/>
          <a:lstStyle>
            <a:lvl1pPr algn="ctr">
              <a:defRPr lang="en-GB" sz="2500">
                <a:solidFill>
                  <a:srgbClr val="606061"/>
                </a:solidFill>
                <a:latin typeface="Roboto Medium" pitchFamily="2"/>
                <a:ea typeface="Roboto Medium" pitchFamily="2"/>
              </a:defRPr>
            </a:lvl1pPr>
          </a:lstStyle>
          <a:p>
            <a:pPr lvl="0"/>
            <a:r>
              <a:rPr lang="en-GB"/>
              <a:t>Subtítulo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33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ítulo 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1440609" y="1500996"/>
            <a:ext cx="9359661" cy="779443"/>
          </a:xfrm>
        </p:spPr>
        <p:txBody>
          <a:bodyPr anchor="ctr" anchorCtr="1"/>
          <a:lstStyle>
            <a:lvl1pPr algn="ctr">
              <a:defRPr lang="en-GB" sz="2500">
                <a:solidFill>
                  <a:srgbClr val="606061"/>
                </a:solidFill>
                <a:latin typeface="Roboto Medium" pitchFamily="2"/>
                <a:ea typeface="Roboto Medium" pitchFamily="2"/>
              </a:defRPr>
            </a:lvl1pPr>
          </a:lstStyle>
          <a:p>
            <a:pPr lvl="0"/>
            <a:r>
              <a:rPr lang="en-GB"/>
              <a:t>Subtítulo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86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ítulo 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1440609" y="1500996"/>
            <a:ext cx="9359661" cy="779443"/>
          </a:xfrm>
        </p:spPr>
        <p:txBody>
          <a:bodyPr anchor="ctr" anchorCtr="1"/>
          <a:lstStyle>
            <a:lvl1pPr algn="ctr">
              <a:defRPr lang="en-GB" sz="2500">
                <a:solidFill>
                  <a:srgbClr val="606061"/>
                </a:solidFill>
                <a:latin typeface="Roboto Medium" pitchFamily="2"/>
                <a:ea typeface="Roboto Medium" pitchFamily="2"/>
              </a:defRPr>
            </a:lvl1pPr>
          </a:lstStyle>
          <a:p>
            <a:pPr lvl="0"/>
            <a:r>
              <a:rPr lang="en-GB"/>
              <a:t>Subtítulo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93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lvl="0"/>
            <a:r>
              <a:rPr lang="en-GB"/>
              <a:t>Title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Text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27EFE"/>
                </a:solidFill>
                <a:uFillTx/>
                <a:latin typeface="Calibri"/>
              </a:defRPr>
            </a:lvl1pPr>
          </a:lstStyle>
          <a:p>
            <a:pPr lvl="0"/>
            <a:fld id="{92BCD712-F07E-4ADB-AB52-9E8FFE567921}" type="datetime1">
              <a:rPr lang="en-US"/>
              <a:pPr lvl="0"/>
              <a:t>5/8/2025</a:t>
            </a:fld>
            <a:endParaRPr lang="en-US"/>
          </a:p>
        </p:txBody>
      </p:sp>
      <p:sp>
        <p:nvSpPr>
          <p:cNvPr id="5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ES" sz="1200" b="0" i="0" u="none" strike="noStrike" kern="1200" cap="none" spc="0" baseline="0">
                <a:solidFill>
                  <a:srgbClr val="827EFE"/>
                </a:solidFill>
                <a:uFillTx/>
                <a:latin typeface="Calibri"/>
              </a:defRPr>
            </a:lvl1pPr>
          </a:lstStyle>
          <a:p>
            <a:pPr lvl="0"/>
            <a:endParaRPr lang="en-ES"/>
          </a:p>
        </p:txBody>
      </p:sp>
      <p:pic>
        <p:nvPicPr>
          <p:cNvPr id="6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92" y="5943600"/>
            <a:ext cx="922492" cy="922492"/>
          </a:xfrm>
          <a:prstGeom prst="rect">
            <a:avLst/>
          </a:prstGeom>
          <a:noFill/>
          <a:ln cap="flat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marL="0" marR="0" lvl="0" indent="0" algn="ctr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GB" sz="3000" b="0" i="0" u="none" strike="noStrike" kern="1200" cap="none" spc="0" baseline="0">
          <a:solidFill>
            <a:srgbClr val="4137FF"/>
          </a:solidFill>
          <a:uFillTx/>
          <a:latin typeface="Roboto Medium" pitchFamily="2"/>
          <a:ea typeface="Roboto Medium" pitchFamily="2"/>
        </a:defRPr>
      </a:lvl1pPr>
    </p:titleStyle>
    <p:bodyStyle>
      <a:lvl1pPr marL="0" marR="0" lvl="0" indent="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None/>
        <a:tabLst/>
        <a:defRPr lang="en-US" sz="2000" b="0" i="0" u="none" strike="noStrike" kern="1200" cap="none" spc="0" baseline="0">
          <a:solidFill>
            <a:srgbClr val="222226"/>
          </a:solidFill>
          <a:uFillTx/>
          <a:latin typeface="Roboto" pitchFamily="2"/>
          <a:ea typeface="Roboto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527224" y="2143893"/>
            <a:ext cx="7702375" cy="12851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lvl="0"/>
            <a:r>
              <a:rPr lang="es-ES" sz="4000" dirty="0" err="1" smtClean="0">
                <a:latin typeface="Manrope Medium" pitchFamily="2"/>
              </a:rPr>
              <a:t>Visualizacion</a:t>
            </a:r>
            <a:r>
              <a:rPr lang="es-ES" sz="4000" dirty="0" smtClean="0">
                <a:latin typeface="Manrope Medium" pitchFamily="2"/>
              </a:rPr>
              <a:t> de Datos</a:t>
            </a:r>
            <a:endParaRPr lang="es-ES" sz="4000" dirty="0">
              <a:latin typeface="Manrope Medium" pitchFamily="2"/>
            </a:endParaRP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807140" y="3111758"/>
            <a:ext cx="7702375" cy="1151604"/>
          </a:xfrm>
        </p:spPr>
        <p:txBody>
          <a:bodyPr anchorCtr="1"/>
          <a:lstStyle/>
          <a:p>
            <a:pPr lvl="0" algn="ctr"/>
            <a:r>
              <a:rPr lang="es-ES" dirty="0" err="1" smtClean="0">
                <a:latin typeface="Manrope Medium" pitchFamily="2"/>
              </a:rPr>
              <a:t>Bootcamp</a:t>
            </a:r>
            <a:r>
              <a:rPr lang="es-ES" dirty="0" smtClean="0">
                <a:latin typeface="Manrope Medium" pitchFamily="2"/>
              </a:rPr>
              <a:t> 2025</a:t>
            </a:r>
            <a:endParaRPr lang="es-ES" dirty="0">
              <a:latin typeface="Manrope Medium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2436555" y="2719561"/>
            <a:ext cx="4454553" cy="2562558"/>
          </a:xfrm>
          <a:prstGeom prst="rect">
            <a:avLst/>
          </a:prstGeom>
        </p:spPr>
        <p:txBody>
          <a:bodyPr/>
          <a:lstStyle>
            <a:lvl1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3000" b="0" i="0" u="none" strike="noStrike" kern="1200" cap="none" spc="0" baseline="0">
                <a:solidFill>
                  <a:srgbClr val="4137FF"/>
                </a:solidFill>
                <a:uFillTx/>
                <a:latin typeface="Roboto Medium" pitchFamily="2"/>
                <a:ea typeface="Roboto Medium" pitchFamily="2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</a:rPr>
              <a:t>¿Qué es la visualización de datos?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/>
          <p:cNvSpPr txBox="1">
            <a:spLocks noGrp="1"/>
          </p:cNvSpPr>
          <p:nvPr>
            <p:ph idx="1"/>
          </p:nvPr>
        </p:nvSpPr>
        <p:spPr>
          <a:xfrm>
            <a:off x="963038" y="1711618"/>
            <a:ext cx="10573966" cy="4447312"/>
          </a:xfrm>
        </p:spPr>
        <p:txBody>
          <a:bodyPr/>
          <a:lstStyle/>
          <a:p>
            <a:r>
              <a:rPr lang="es-ES" dirty="0" smtClean="0"/>
              <a:t>La visualización de  datos es para </a:t>
            </a:r>
            <a:r>
              <a:rPr lang="es-ES" b="1" dirty="0" smtClean="0"/>
              <a:t>convertir datos crudos en gráficos comprensibles</a:t>
            </a:r>
            <a:r>
              <a:rPr lang="es-ES" dirty="0" smtClean="0"/>
              <a:t>, ayudando a </a:t>
            </a:r>
            <a:r>
              <a:rPr lang="es-ES" b="1" dirty="0" smtClean="0"/>
              <a:t>ver lo que los números solos no muestran fácilmente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027346" y="667025"/>
            <a:ext cx="4454553" cy="2562558"/>
          </a:xfrm>
          <a:prstGeom prst="rect">
            <a:avLst/>
          </a:prstGeom>
        </p:spPr>
        <p:txBody>
          <a:bodyPr/>
          <a:lstStyle>
            <a:lvl1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3000" b="0" i="0" u="none" strike="noStrike" kern="1200" cap="none" spc="0" baseline="0">
                <a:solidFill>
                  <a:srgbClr val="4137FF"/>
                </a:solidFill>
                <a:uFillTx/>
                <a:latin typeface="Roboto Medium" pitchFamily="2"/>
                <a:ea typeface="Roboto Medium" pitchFamily="2"/>
              </a:defRPr>
            </a:lvl1pPr>
          </a:lstStyle>
          <a:p>
            <a:r>
              <a:rPr lang="es-ES" dirty="0" smtClean="0">
                <a:solidFill>
                  <a:schemeClr val="tx1"/>
                </a:solidFill>
              </a:rPr>
              <a:t>¿Qué es la visualización de datos?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026" name="Picture 2" descr="python - Indicar datos en grafico de barras con matplotlib - Stack Overflow  en españ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340" y="2675233"/>
            <a:ext cx="7383362" cy="372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1570004" y="1768562"/>
            <a:ext cx="9369235" cy="4447312"/>
          </a:xfrm>
        </p:spPr>
        <p:txBody>
          <a:bodyPr/>
          <a:lstStyle/>
          <a:p>
            <a:r>
              <a:rPr lang="pt-BR" dirty="0" smtClean="0"/>
              <a:t>- Identificar </a:t>
            </a:r>
            <a:r>
              <a:rPr lang="pt-BR" dirty="0" err="1" smtClean="0"/>
              <a:t>errores</a:t>
            </a:r>
            <a:r>
              <a:rPr lang="pt-BR" dirty="0" smtClean="0"/>
              <a:t> o valores atípicos (</a:t>
            </a:r>
            <a:r>
              <a:rPr lang="pt-BR" dirty="0" err="1" smtClean="0"/>
              <a:t>outliers</a:t>
            </a:r>
            <a:r>
              <a:rPr lang="pt-BR" dirty="0" smtClean="0"/>
              <a:t>)</a:t>
            </a:r>
          </a:p>
          <a:p>
            <a:endParaRPr lang="pt-BR" dirty="0"/>
          </a:p>
          <a:p>
            <a:r>
              <a:rPr lang="es-ES" dirty="0" smtClean="0"/>
              <a:t>- Ahorra tiempo</a:t>
            </a:r>
          </a:p>
          <a:p>
            <a:endParaRPr lang="es-ES" dirty="0"/>
          </a:p>
          <a:p>
            <a:r>
              <a:rPr lang="es-ES" dirty="0" smtClean="0"/>
              <a:t>- Mejora la toma de decisiones</a:t>
            </a:r>
          </a:p>
          <a:p>
            <a:endParaRPr lang="es-ES" dirty="0"/>
          </a:p>
          <a:p>
            <a:r>
              <a:rPr lang="es-ES" dirty="0" smtClean="0"/>
              <a:t>- Detectar patrones y tendencias rápidamente</a:t>
            </a:r>
          </a:p>
          <a:p>
            <a:endParaRPr lang="es-ES" dirty="0"/>
          </a:p>
          <a:p>
            <a:r>
              <a:rPr lang="es-ES" dirty="0" smtClean="0"/>
              <a:t>- Exploración interactiva de los datos</a:t>
            </a:r>
            <a:endParaRPr lang="es-ES" dirty="0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027346" y="375195"/>
            <a:ext cx="4454553" cy="2562558"/>
          </a:xfrm>
          <a:prstGeom prst="rect">
            <a:avLst/>
          </a:prstGeom>
        </p:spPr>
        <p:txBody>
          <a:bodyPr/>
          <a:lstStyle>
            <a:lvl1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3000" b="0" i="0" u="none" strike="noStrike" kern="1200" cap="none" spc="0" baseline="0">
                <a:solidFill>
                  <a:srgbClr val="4137FF"/>
                </a:solidFill>
                <a:uFillTx/>
                <a:latin typeface="Roboto Medium" pitchFamily="2"/>
                <a:ea typeface="Roboto Medium" pitchFamily="2"/>
              </a:defRPr>
            </a:lvl1pPr>
          </a:lstStyle>
          <a:p>
            <a:r>
              <a:rPr lang="es-ES" dirty="0" smtClean="0">
                <a:solidFill>
                  <a:schemeClr val="tx1"/>
                </a:solidFill>
              </a:rPr>
              <a:t>Ventajas de visualizar los datos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576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96724" y="3041790"/>
            <a:ext cx="5226388" cy="288901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s-ES" dirty="0" smtClean="0"/>
              <a:t>Basado en </a:t>
            </a:r>
            <a:r>
              <a:rPr lang="es-ES" dirty="0" err="1" smtClean="0"/>
              <a:t>Matplotlib</a:t>
            </a:r>
            <a:endParaRPr lang="es-ES" dirty="0" smtClean="0"/>
          </a:p>
          <a:p>
            <a:pPr marL="342900" indent="-342900">
              <a:buFontTx/>
              <a:buChar char="-"/>
            </a:pPr>
            <a:r>
              <a:rPr lang="es-ES" dirty="0" smtClean="0"/>
              <a:t>Gráficos estadísticos avanzados con poco código</a:t>
            </a:r>
          </a:p>
          <a:p>
            <a:pPr marL="342900" indent="-342900">
              <a:buFontTx/>
              <a:buChar char="-"/>
            </a:pPr>
            <a:r>
              <a:rPr lang="es-ES" dirty="0" smtClean="0"/>
              <a:t>Integración directa con pandas</a:t>
            </a:r>
          </a:p>
        </p:txBody>
      </p:sp>
      <p:sp>
        <p:nvSpPr>
          <p:cNvPr id="4" name="AutoShape 4" descr="seaborn · Py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2" name="Picture 14" descr="Seaborn - Data Visualization Library – PyF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19" y="1656474"/>
            <a:ext cx="2845533" cy="160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Machine learning with Python Course by NUS | Data Analytics Course by N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167" y="1223820"/>
            <a:ext cx="4227288" cy="24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ítulo 1"/>
          <p:cNvSpPr txBox="1">
            <a:spLocks/>
          </p:cNvSpPr>
          <p:nvPr/>
        </p:nvSpPr>
        <p:spPr>
          <a:xfrm>
            <a:off x="4027346" y="375195"/>
            <a:ext cx="4454553" cy="2562558"/>
          </a:xfrm>
          <a:prstGeom prst="rect">
            <a:avLst/>
          </a:prstGeom>
        </p:spPr>
        <p:txBody>
          <a:bodyPr/>
          <a:lstStyle>
            <a:lvl1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3000" b="0" i="0" u="none" strike="noStrike" kern="1200" cap="none" spc="0" baseline="0">
                <a:solidFill>
                  <a:srgbClr val="4137FF"/>
                </a:solidFill>
                <a:uFillTx/>
                <a:latin typeface="Roboto Medium" pitchFamily="2"/>
                <a:ea typeface="Roboto Medium" pitchFamily="2"/>
              </a:defRPr>
            </a:lvl1pPr>
          </a:lstStyle>
          <a:p>
            <a:r>
              <a:rPr lang="es-ES" dirty="0" smtClean="0">
                <a:solidFill>
                  <a:schemeClr val="tx1"/>
                </a:solidFill>
              </a:rPr>
              <a:t>Librerías que vamos a explorar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383294" y="2840477"/>
            <a:ext cx="4562272" cy="223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7" name="Marcador de contenido 1"/>
          <p:cNvSpPr txBox="1">
            <a:spLocks/>
          </p:cNvSpPr>
          <p:nvPr/>
        </p:nvSpPr>
        <p:spPr>
          <a:xfrm>
            <a:off x="6219223" y="3041790"/>
            <a:ext cx="5726343" cy="28890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just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lang="en-US" sz="2000" b="0" i="0" u="none" strike="noStrike" kern="1200" cap="none" spc="0" baseline="0">
                <a:solidFill>
                  <a:srgbClr val="222226"/>
                </a:solidFill>
                <a:uFillTx/>
                <a:latin typeface="Roboto" pitchFamily="2"/>
                <a:ea typeface="Roboto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s-ES" dirty="0" smtClean="0"/>
              <a:t>Integración con </a:t>
            </a:r>
            <a:r>
              <a:rPr lang="es-ES" dirty="0" err="1" smtClean="0"/>
              <a:t>Jupyter</a:t>
            </a:r>
            <a:r>
              <a:rPr lang="es-ES" dirty="0" smtClean="0"/>
              <a:t> Notebooks</a:t>
            </a:r>
          </a:p>
          <a:p>
            <a:pPr marL="342900" indent="-342900">
              <a:buFontTx/>
              <a:buChar char="-"/>
            </a:pPr>
            <a:r>
              <a:rPr lang="es-ES" dirty="0" smtClean="0"/>
              <a:t>Base de otras librerías de visualización</a:t>
            </a:r>
          </a:p>
          <a:p>
            <a:pPr marL="342900" indent="-342900">
              <a:buFontTx/>
              <a:buChar char="-"/>
            </a:pPr>
            <a:r>
              <a:rPr lang="es-ES" dirty="0" smtClean="0"/>
              <a:t>Versatilidad para cualquier tipo de gráfico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997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Manos al código!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2230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</TotalTime>
  <Words>119</Words>
  <Application>Microsoft Office PowerPoint</Application>
  <PresentationFormat>Panorámica</PresentationFormat>
  <Paragraphs>23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3" baseType="lpstr">
      <vt:lpstr>Aptos</vt:lpstr>
      <vt:lpstr>Arial</vt:lpstr>
      <vt:lpstr>Calibri</vt:lpstr>
      <vt:lpstr>Manrope Medium</vt:lpstr>
      <vt:lpstr>Roboto</vt:lpstr>
      <vt:lpstr>Roboto Medium</vt:lpstr>
      <vt:lpstr>Office Theme</vt:lpstr>
      <vt:lpstr>Visualizacion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Atenea Santos Barreiro</dc:creator>
  <cp:lastModifiedBy>Raúl Antonio Serra</cp:lastModifiedBy>
  <cp:revision>9</cp:revision>
  <dcterms:created xsi:type="dcterms:W3CDTF">2024-04-10T12:13:32Z</dcterms:created>
  <dcterms:modified xsi:type="dcterms:W3CDTF">2025-05-08T15:41:15Z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0x010100173BEB3E716A3D448EE1D7B9F7582FC1</vt:lpwstr>
  </property>
</Properties>
</file>